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3125" y="-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0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6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4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84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8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5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3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08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5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3FCA-E7B1-4CEE-82A7-1BDB14C2E9DD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BD09-BC8B-4A82-A9DE-7679F32B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4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gle/vBDn743sEPT5iNd4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xmlns="" id="{96060774-C323-4689-9DB7-83E90C360590}"/>
              </a:ext>
            </a:extLst>
          </p:cNvPr>
          <p:cNvSpPr/>
          <p:nvPr/>
        </p:nvSpPr>
        <p:spPr>
          <a:xfrm>
            <a:off x="210063" y="7555832"/>
            <a:ext cx="6334246" cy="2079109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ja-JP" sz="16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参加申し込み</a:t>
            </a:r>
            <a:r>
              <a:rPr lang="en-US" altLang="ja-JP" sz="16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</a:t>
            </a:r>
            <a:r>
              <a:rPr lang="ja-JP" altLang="en-US" sz="1600" b="1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グーグルフォーム</a:t>
            </a:r>
            <a:r>
              <a:rPr lang="en-US" altLang="ja-JP" sz="1600" b="1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URL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Domine"/>
                <a:ea typeface="ＭＳ 明朝" panose="02020609040205080304" pitchFamily="17" charset="-128"/>
                <a:cs typeface="Domine"/>
              </a:rPr>
              <a:t>　　　　　　</a:t>
            </a:r>
            <a:r>
              <a:rPr lang="en-US" altLang="ja-JP" sz="1800" u="sng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https://forms.gle/vBDn743sEPT5iNd4A</a:t>
            </a:r>
            <a:endParaRPr lang="ja-JP" altLang="ja-JP" sz="1600" dirty="0">
              <a:solidFill>
                <a:srgbClr val="FF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r>
              <a:rPr lang="ja-JP" altLang="ja-JP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ご氏名、ご所属、職種（資格等）ご連絡先（メールアドレス）</a:t>
            </a:r>
            <a:r>
              <a:rPr lang="ja-JP" altLang="en-US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を</a:t>
            </a:r>
            <a:r>
              <a:rPr lang="ja-JP" altLang="ja-JP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明記</a:t>
            </a:r>
            <a:r>
              <a:rPr lang="ja-JP" altLang="en-US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の</a:t>
            </a:r>
            <a:r>
              <a:rPr lang="ja-JP" altLang="ja-JP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上お申し込みください。</a:t>
            </a:r>
            <a:r>
              <a:rPr lang="en-US" altLang="ja-JP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QR</a:t>
            </a:r>
            <a:r>
              <a:rPr lang="ja-JP" altLang="ja-JP" sz="16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コードからも申し込み可能です。</a:t>
            </a:r>
            <a:endParaRPr lang="ja-JP" altLang="ja-JP" sz="16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r>
              <a:rPr lang="ja-JP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締め切り日</a:t>
            </a:r>
            <a:r>
              <a:rPr lang="en-US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2023</a:t>
            </a:r>
            <a:r>
              <a:rPr lang="ja-JP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年</a:t>
            </a:r>
            <a:r>
              <a:rPr lang="en-US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10</a:t>
            </a:r>
            <a:r>
              <a:rPr lang="ja-JP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月</a:t>
            </a:r>
            <a:r>
              <a:rPr lang="en-US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20</a:t>
            </a:r>
            <a:r>
              <a:rPr lang="ja-JP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日</a:t>
            </a:r>
            <a:r>
              <a:rPr lang="en-US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(</a:t>
            </a:r>
            <a:r>
              <a:rPr lang="ja-JP" altLang="en-US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金</a:t>
            </a:r>
            <a:r>
              <a:rPr lang="en-US" altLang="ja-JP" sz="1600" u="sng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)</a:t>
            </a:r>
            <a:endParaRPr lang="ja-JP" altLang="ja-JP" sz="1600" dirty="0">
              <a:solidFill>
                <a:srgbClr val="FF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/>
            <a:endParaRPr lang="ja-JP" altLang="ja-JP" sz="3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B908CF6F-6995-4136-99B7-0CC8B78E271C}"/>
              </a:ext>
            </a:extLst>
          </p:cNvPr>
          <p:cNvSpPr/>
          <p:nvPr/>
        </p:nvSpPr>
        <p:spPr>
          <a:xfrm>
            <a:off x="408933" y="2443495"/>
            <a:ext cx="6288539" cy="141141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日　時　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     2023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年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10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月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27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日（金）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19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00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21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00</a:t>
            </a:r>
            <a:r>
              <a:rPr lang="ja-JP" altLang="ja-JP" sz="11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（</a:t>
            </a:r>
            <a:r>
              <a:rPr lang="ja-JP" altLang="ja-JP" sz="9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受付開始</a:t>
            </a:r>
            <a:r>
              <a:rPr lang="en-US" altLang="ja-JP" sz="11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18</a:t>
            </a:r>
            <a:r>
              <a:rPr lang="ja-JP" altLang="ja-JP" sz="11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：</a:t>
            </a:r>
            <a:r>
              <a:rPr lang="en-US" altLang="ja-JP" sz="11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30</a:t>
            </a:r>
            <a:r>
              <a:rPr lang="ja-JP" altLang="ja-JP" sz="11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）　</a:t>
            </a:r>
            <a:endParaRPr lang="ja-JP" altLang="ja-JP" sz="14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/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場　所　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     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福祉交流センター大会議室</a:t>
            </a:r>
            <a:r>
              <a:rPr lang="ja-JP" altLang="en-US" sz="1400" b="1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（参集形式です）</a:t>
            </a:r>
            <a:endParaRPr lang="ja-JP" altLang="ja-JP" sz="1400" dirty="0">
              <a:solidFill>
                <a:srgbClr val="FF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/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費　用　</a:t>
            </a:r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     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無料</a:t>
            </a:r>
            <a:endParaRPr lang="en-US" altLang="ja-JP" sz="14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対　象</a:t>
            </a:r>
            <a:r>
              <a:rPr lang="ja-JP" altLang="ja-JP" sz="14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　</a:t>
            </a:r>
            <a:r>
              <a:rPr lang="en-US" altLang="ja-JP" sz="14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  </a:t>
            </a:r>
            <a:r>
              <a:rPr lang="ja-JP" altLang="en-US" sz="1400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児童、障害、保育、教育分野で働いている専門職の方</a:t>
            </a:r>
            <a:endParaRPr lang="ja-JP" altLang="ja-JP" sz="1400" b="1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indent="609600" algn="just"/>
            <a:r>
              <a:rPr lang="en-US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         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 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守秘義務を</a:t>
            </a:r>
            <a:r>
              <a:rPr lang="ja-JP" altLang="en-US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遵守</a:t>
            </a:r>
            <a:r>
              <a:rPr lang="ja-JP" altLang="ja-JP" sz="14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できる方</a:t>
            </a:r>
            <a:endParaRPr lang="ja-JP" altLang="ja-JP" sz="1400" b="1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9CDD9B10-6473-48F5-9191-D313424910BA}"/>
              </a:ext>
            </a:extLst>
          </p:cNvPr>
          <p:cNvSpPr/>
          <p:nvPr/>
        </p:nvSpPr>
        <p:spPr>
          <a:xfrm>
            <a:off x="210063" y="270577"/>
            <a:ext cx="4918660" cy="6892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浜松子どもソーシャルワーク研究会</a:t>
            </a:r>
            <a:endParaRPr kumimoji="1" lang="en-US" altLang="ja-JP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浜松子ども臨床事例検討会合同開催</a:t>
            </a:r>
            <a:endParaRPr kumimoji="1" lang="en-US" altLang="ja-JP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kumimoji="1" lang="en-US" altLang="ja-JP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NPO</a:t>
            </a:r>
            <a:r>
              <a:rPr kumimoji="1" lang="ja-JP" altLang="en-US" sz="1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法人しずおか子ども家庭プラットフォーム）</a:t>
            </a:r>
            <a:endParaRPr kumimoji="1" lang="en-US" altLang="ja-JP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805A16D0-6939-4EF6-A7B6-95BCCEB573AF}"/>
              </a:ext>
            </a:extLst>
          </p:cNvPr>
          <p:cNvSpPr/>
          <p:nvPr/>
        </p:nvSpPr>
        <p:spPr>
          <a:xfrm>
            <a:off x="160528" y="1181598"/>
            <a:ext cx="6525367" cy="14114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133350" algn="just"/>
            <a:endParaRPr lang="en-US" altLang="ja-JP" sz="1200" kern="100" dirty="0">
              <a:solidFill>
                <a:srgbClr val="222222"/>
              </a:solidFill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indent="133350" algn="just"/>
            <a:r>
              <a:rPr lang="ja-JP" altLang="en-US" sz="1100" kern="100" dirty="0">
                <a:effectLst/>
                <a:latin typeface="+mn-ea"/>
                <a:cs typeface="Times New Roman" panose="02020603050405020304" pitchFamily="18" charset="0"/>
              </a:rPr>
              <a:t>昨今、貧困や虐待、養育困難等子どもを取り巻く環境は大きな変化を迎えています。子どもや家庭が</a:t>
            </a:r>
            <a:r>
              <a:rPr lang="ja-JP" altLang="ja-JP" sz="1100" kern="100" dirty="0">
                <a:effectLst/>
                <a:latin typeface="+mn-ea"/>
                <a:cs typeface="Times New Roman" panose="02020603050405020304" pitchFamily="18" charset="0"/>
              </a:rPr>
              <a:t>支援</a:t>
            </a:r>
            <a:r>
              <a:rPr lang="ja-JP" altLang="ja-JP" sz="1200" kern="100" dirty="0">
                <a:effectLst/>
                <a:latin typeface="+mn-ea"/>
                <a:cs typeface="Times New Roman" panose="02020603050405020304" pitchFamily="18" charset="0"/>
              </a:rPr>
              <a:t>につながる機会は広がってきていますが、地域には周囲から支えてくれる支援やサービスが必要だと思われる家庭でも、拒否的になり支援につながらないケースもみられます。支援者が諦めそのままにしてしまうと孤立した状況が続き、親自身が問題を抱え込み、子どもが影響を受けることにもつながり、時間が経つとより根深い問題になっていきます。このようなケースでは、家庭に何が起こり、どのようなアプローチによってつながりをもてていくのか、課題と展望を検討する機会とします。</a:t>
            </a:r>
          </a:p>
          <a:p>
            <a:pPr marL="400050" indent="-400050"/>
            <a:endParaRPr lang="ja-JP" altLang="ja-JP" sz="12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xmlns="" id="{DBC1E157-76E9-4C51-A169-2C659AD6960D}"/>
              </a:ext>
            </a:extLst>
          </p:cNvPr>
          <p:cNvSpPr/>
          <p:nvPr/>
        </p:nvSpPr>
        <p:spPr>
          <a:xfrm>
            <a:off x="210063" y="3740961"/>
            <a:ext cx="6426299" cy="38148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altLang="ja-JP" sz="1400" b="1" dirty="0">
              <a:solidFill>
                <a:srgbClr val="0070C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ja-JP" sz="1600" b="1" dirty="0">
                <a:solidFill>
                  <a:srgbClr val="0070C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テーマ</a:t>
            </a:r>
            <a:r>
              <a:rPr lang="ja-JP" altLang="en-US" sz="1600" b="1" dirty="0">
                <a:solidFill>
                  <a:srgbClr val="0070C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　支援を拒む・介入しづらい家庭への私たちの取り組み</a:t>
            </a:r>
            <a:endParaRPr lang="ja-JP" altLang="ja-JP" sz="1600" dirty="0">
              <a:solidFill>
                <a:srgbClr val="FF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indent="797560" algn="just"/>
            <a:r>
              <a:rPr lang="ja-JP" altLang="en-US" sz="1600" b="1" dirty="0">
                <a:solidFill>
                  <a:srgbClr val="FF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　　　　　　　　　　</a:t>
            </a:r>
            <a:endParaRPr lang="ja-JP" altLang="ja-JP" sz="1600" dirty="0">
              <a:solidFill>
                <a:srgbClr val="FF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/>
            <a:r>
              <a:rPr lang="ja-JP" altLang="en-US" sz="16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①講義</a:t>
            </a:r>
            <a:endParaRPr lang="en-US" altLang="ja-JP" sz="15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en-US" sz="1500" b="1" dirty="0">
                <a:solidFill>
                  <a:schemeClr val="accent1"/>
                </a:solidFill>
                <a:latin typeface="+mj-ea"/>
                <a:ea typeface="+mj-ea"/>
                <a:cs typeface="Domine"/>
              </a:rPr>
              <a:t>土屋　早苗氏　　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  <a:cs typeface="Domine"/>
              </a:rPr>
              <a:t>（保健師）</a:t>
            </a:r>
            <a:endParaRPr lang="en-US" altLang="ja-JP" sz="1200" b="1" dirty="0">
              <a:solidFill>
                <a:schemeClr val="tx1"/>
              </a:solidFill>
              <a:latin typeface="+mj-ea"/>
              <a:ea typeface="+mj-ea"/>
              <a:cs typeface="Domine"/>
            </a:endParaRPr>
          </a:p>
          <a:p>
            <a:pPr algn="just"/>
            <a:r>
              <a:rPr lang="ja-JP" altLang="en-US" sz="1200" b="1" dirty="0">
                <a:solidFill>
                  <a:srgbClr val="000000"/>
                </a:solidFill>
                <a:latin typeface="+mj-ea"/>
                <a:ea typeface="+mj-ea"/>
                <a:cs typeface="Domine"/>
              </a:rPr>
              <a:t>（浜松市西区健康づくり課母子保健グループ長）</a:t>
            </a:r>
            <a:endParaRPr lang="en-US" altLang="ja-JP" sz="1200" b="1" dirty="0">
              <a:solidFill>
                <a:srgbClr val="000000"/>
              </a:solidFill>
              <a:latin typeface="+mj-ea"/>
              <a:ea typeface="+mj-ea"/>
              <a:cs typeface="Domine"/>
            </a:endParaRPr>
          </a:p>
          <a:p>
            <a:pPr algn="just"/>
            <a:endParaRPr lang="en-US" altLang="ja-JP" sz="500" dirty="0">
              <a:solidFill>
                <a:srgbClr val="000000"/>
              </a:solidFill>
              <a:latin typeface="+mj-ea"/>
              <a:ea typeface="+mj-ea"/>
              <a:cs typeface="Domine"/>
            </a:endParaRPr>
          </a:p>
          <a:p>
            <a:pPr algn="just"/>
            <a:r>
              <a:rPr lang="ja-JP" altLang="en-US" sz="1500" b="1" dirty="0">
                <a:solidFill>
                  <a:schemeClr val="accent1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山内　愛美氏　　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  <a:cs typeface="Domine"/>
              </a:rPr>
              <a:t>（保健師）</a:t>
            </a:r>
            <a:endParaRPr lang="en-US" altLang="ja-JP" sz="1200" b="1" dirty="0">
              <a:solidFill>
                <a:schemeClr val="accent1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r>
              <a:rPr lang="ja-JP" altLang="en-US" sz="12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（浜松市南区社会福祉課家庭児童相談室グループ長）</a:t>
            </a:r>
            <a:endParaRPr lang="en-US" altLang="ja-JP" sz="12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endParaRPr lang="en-US" altLang="ja-JP" sz="500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r>
              <a:rPr lang="ja-JP" altLang="en-US" sz="1500" b="1" dirty="0">
                <a:solidFill>
                  <a:schemeClr val="accent1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本宮　早奈映氏　</a:t>
            </a:r>
            <a:r>
              <a:rPr lang="ja-JP" altLang="en-US" sz="1200" b="1" dirty="0">
                <a:solidFill>
                  <a:schemeClr val="tx1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（相談員）</a:t>
            </a:r>
            <a:endParaRPr lang="en-US" altLang="ja-JP" sz="1200" b="1" dirty="0">
              <a:solidFill>
                <a:schemeClr val="tx1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r>
              <a:rPr lang="ja-JP" altLang="en-US" sz="12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（浜松市北障がい者相談支援センターセンター長）</a:t>
            </a:r>
            <a:endParaRPr lang="en-US" altLang="ja-JP" sz="12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endParaRPr lang="ja-JP" altLang="en-US" sz="500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Domine"/>
            </a:endParaRPr>
          </a:p>
          <a:p>
            <a:pPr algn="just"/>
            <a:r>
              <a:rPr lang="ja-JP" altLang="en-US" sz="15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②シンポジウム</a:t>
            </a:r>
            <a:endParaRPr lang="en-US" altLang="ja-JP" sz="5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en-US" sz="15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Domine"/>
              </a:rPr>
              <a:t>③まとめ</a:t>
            </a:r>
            <a:endParaRPr lang="ja-JP" altLang="ja-JP" sz="15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/>
            <a:endParaRPr lang="en-US" altLang="ja-JP" sz="14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ja-JP" sz="1600" b="1" dirty="0">
                <a:solidFill>
                  <a:srgbClr val="000000"/>
                </a:solidFill>
                <a:latin typeface="Domine"/>
                <a:ea typeface="游ゴシック Light" panose="020B0300000000000000" pitchFamily="50" charset="-128"/>
                <a:cs typeface="HGMaruGothicMPRO" panose="020F0400000000000000" pitchFamily="50" charset="-128"/>
              </a:rPr>
              <a:t>司  会</a:t>
            </a:r>
            <a:endParaRPr lang="en-US" altLang="ja-JP" sz="1600" b="1" dirty="0">
              <a:solidFill>
                <a:srgbClr val="000000"/>
              </a:solidFill>
              <a:latin typeface="Domine"/>
              <a:ea typeface="游ゴシック Light" panose="020B0300000000000000" pitchFamily="50" charset="-128"/>
              <a:cs typeface="HGMaruGothicMPRO" panose="020F0400000000000000" pitchFamily="50" charset="-128"/>
            </a:endParaRPr>
          </a:p>
          <a:p>
            <a:pPr algn="just"/>
            <a:r>
              <a:rPr lang="ja-JP" altLang="en-US" sz="1400" b="1" dirty="0">
                <a:solidFill>
                  <a:schemeClr val="accent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Domine"/>
              </a:rPr>
              <a:t>　平野　明臣</a:t>
            </a:r>
            <a:r>
              <a:rPr lang="ja-JP" altLang="en-US" sz="1600" b="1" dirty="0">
                <a:solidFill>
                  <a:schemeClr val="accent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Domine"/>
              </a:rPr>
              <a:t>氏</a:t>
            </a:r>
            <a:r>
              <a:rPr lang="ja-JP" altLang="en-US" sz="1200" b="1" dirty="0">
                <a:solidFill>
                  <a:srgbClr val="000000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  <a:cs typeface="Domine"/>
              </a:rPr>
              <a:t>（浜松市東障がい者相談支援センターセンター長）</a:t>
            </a:r>
            <a:endParaRPr lang="ja-JP" altLang="ja-JP" sz="1200" b="1" dirty="0">
              <a:solidFill>
                <a:srgbClr val="00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  <a:cs typeface="Domine"/>
            </a:endParaRPr>
          </a:p>
          <a:p>
            <a:pPr indent="299085" algn="just"/>
            <a:endParaRPr lang="ja-JP" altLang="ja-JP" sz="13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pic>
        <p:nvPicPr>
          <p:cNvPr id="16" name="図 15" descr="子育て世代包括支援センター「Mum（マム）」のお知らせ | 二本松市公式ウェブサイト">
            <a:extLst>
              <a:ext uri="{FF2B5EF4-FFF2-40B4-BE49-F238E27FC236}">
                <a16:creationId xmlns:a16="http://schemas.microsoft.com/office/drawing/2014/main" xmlns="" id="{6FE201C4-E64A-4303-AC27-102C799D1F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579" y="271058"/>
            <a:ext cx="1382306" cy="688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xmlns="" id="{876F669D-332A-CA6D-ACDA-D35D3B8E2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595" y="8720617"/>
            <a:ext cx="914324" cy="91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6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3">
            <a:extLst>
              <a:ext uri="{FF2B5EF4-FFF2-40B4-BE49-F238E27FC236}">
                <a16:creationId xmlns:a16="http://schemas.microsoft.com/office/drawing/2014/main" xmlns="" id="{00ADB54B-FE9C-411E-A2DD-07FA5157D378}"/>
              </a:ext>
            </a:extLst>
          </p:cNvPr>
          <p:cNvSpPr>
            <a:spLocks noGrp="1"/>
          </p:cNvSpPr>
          <p:nvPr/>
        </p:nvSpPr>
        <p:spPr bwMode="auto">
          <a:xfrm>
            <a:off x="92853" y="103936"/>
            <a:ext cx="6479234" cy="52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spcBef>
                <a:spcPts val="620"/>
              </a:spcBef>
            </a:pPr>
            <a:r>
              <a:rPr lang="en-US" sz="11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entury" panose="02040604050505020304" pitchFamily="18" charset="0"/>
                <a:ea typeface="HGMaruGothicMPRO" panose="020F0400000000000000" pitchFamily="34" charset="-128"/>
                <a:cs typeface="Times New Roman" panose="02020603050405020304" pitchFamily="18" charset="0"/>
              </a:rPr>
              <a:t>NPO</a:t>
            </a:r>
            <a:r>
              <a:rPr lang="ja-JP" altLang="en-US" sz="11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entury" panose="02040604050505020304" pitchFamily="18" charset="0"/>
                <a:ea typeface="HGMaruGothicMPRO" panose="020F0400000000000000" pitchFamily="34" charset="-128"/>
                <a:cs typeface="Times New Roman" panose="02020603050405020304" pitchFamily="18" charset="0"/>
              </a:rPr>
              <a:t>法人しずおか・子ども家庭プラットフォーム</a:t>
            </a:r>
            <a:endParaRPr lang="ja-JP" altLang="en-US" sz="8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ctr">
              <a:lnSpc>
                <a:spcPct val="90000"/>
              </a:lnSpc>
              <a:spcBef>
                <a:spcPts val="620"/>
              </a:spcBef>
            </a:pPr>
            <a:r>
              <a:rPr lang="ja-JP" altLang="en-US" sz="11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latin typeface="Century" panose="02040604050505020304" pitchFamily="18" charset="0"/>
                <a:ea typeface="HGMaruGothicMPRO" panose="020F0400000000000000" pitchFamily="34" charset="-128"/>
                <a:cs typeface="Times New Roman" panose="02020603050405020304" pitchFamily="18" charset="0"/>
              </a:rPr>
              <a:t>子ども家庭ソーシャルワーク研究会・子ども臨床事例検討会</a:t>
            </a:r>
            <a:endParaRPr lang="ja-JP" altLang="en-US" sz="8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E1E3FCC-1232-4739-B663-85BA8AC934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55" y="558432"/>
            <a:ext cx="5750288" cy="29240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C895C2C8-8ABE-42BB-A5A3-7883C6DC0593}"/>
              </a:ext>
            </a:extLst>
          </p:cNvPr>
          <p:cNvSpPr txBox="1"/>
          <p:nvPr/>
        </p:nvSpPr>
        <p:spPr>
          <a:xfrm>
            <a:off x="112798" y="3507516"/>
            <a:ext cx="6632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33350" algn="just" eaLnBrk="0" fontAlgn="base" hangingPunct="0"/>
            <a:r>
              <a:rPr lang="ja-JP" altLang="ja-JP" sz="1200" dirty="0">
                <a:solidFill>
                  <a:srgbClr val="000000"/>
                </a:solidFill>
                <a:latin typeface="Domine"/>
                <a:ea typeface="游ゴシック" panose="020B0400000000000000" pitchFamily="50" charset="-128"/>
                <a:cs typeface="Times New Roman" panose="02020603050405020304" pitchFamily="18" charset="0"/>
              </a:rPr>
              <a:t>昨今、子どもや家庭をとりまく状況は複雑かつ困難となっています。その子どもや家庭にかかわる支援も同様に難しさを増しており、支援者が知識や理解を深めていくと共に、つながりも大切になっています。支援者の為に、強いては困難さを増す子どもや家庭の為にＮＰＯ法人しずおか・子ども家庭プラットフォームでは人材育成・情報発信・啓発事業としてこどもソーシャルワーク研究会、子ども臨床事例検討会を行っております。気軽に参加できる勉強会を開催しておりますので、ご興味のある方は是非ご参加ください。</a:t>
            </a:r>
            <a:endParaRPr lang="ja-JP" altLang="ja-JP" sz="12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B08A9141-9145-4F17-96F1-CDF070A7CAB3}"/>
              </a:ext>
            </a:extLst>
          </p:cNvPr>
          <p:cNvSpPr/>
          <p:nvPr/>
        </p:nvSpPr>
        <p:spPr>
          <a:xfrm>
            <a:off x="112799" y="4850986"/>
            <a:ext cx="3168917" cy="3529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highlight>
                  <a:srgbClr val="00FF00"/>
                </a:highlight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浜松子ども臨床事例検討会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村瀬　修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（しずおか・子ども家庭プラットフォーム）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山本　弘一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JA</a:t>
            </a:r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静岡厚生連遠州病院小児科）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竹市　峻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（聖隷クリストファー小中学校）</a:t>
            </a:r>
            <a:endParaRPr lang="en-US" altLang="ja-JP" sz="1000" dirty="0">
              <a:solidFill>
                <a:srgbClr val="000000"/>
              </a:solidFill>
              <a:latin typeface="Domine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明朝" panose="02020609040205080304" pitchFamily="17" charset="-128"/>
                <a:cs typeface="Domine"/>
              </a:rPr>
              <a:t>遠藤　友也</a:t>
            </a:r>
            <a:endParaRPr lang="en-US" altLang="ja-JP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明朝" panose="02020609040205080304" pitchFamily="17" charset="-128"/>
                <a:cs typeface="Domine"/>
              </a:rPr>
              <a:t>（社会福祉法人和光会児童養護施設和光寮）</a:t>
            </a: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高橋　誠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（浜松市東障がい者相談支援センター）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藤田　梓</a:t>
            </a:r>
            <a:endParaRPr lang="ja-JP" altLang="en-US" sz="11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（独立行政法人国立病院機構天竜病院児童精神科）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山下さおり</a:t>
            </a:r>
            <a:endParaRPr lang="ja-JP" altLang="en-US" sz="11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（浜松市教育総合支援センター）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平野　明臣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（浜松市東障がい者相談支援センター）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14174904-A11D-4A31-82E3-4338A4E7D1E4}"/>
              </a:ext>
            </a:extLst>
          </p:cNvPr>
          <p:cNvSpPr/>
          <p:nvPr/>
        </p:nvSpPr>
        <p:spPr>
          <a:xfrm>
            <a:off x="3357034" y="4850985"/>
            <a:ext cx="3388169" cy="3529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highlight>
                  <a:srgbClr val="00FFFF"/>
                </a:highlight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浜松子ども家庭ソーシャルワーク研究会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雨宮　寛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（浜松市障がい者基幹相談支援センター）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平川　悦子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（浜松市教育委員会スクールソーシャルワーカー）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紅谷　純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（社会福祉法人小羊学園　在宅支援センターぱぴるす）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佐々木　正和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（聖隷クリストファー大学社会福祉学部）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川嶋　章記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（医療法人社団至空会相談支援センターだんだん）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亀井　崇史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（障害者就業・生活支援センターだんだん）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村上　巧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（医療法人社団至空会多機能型事業所だんだん）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5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青野  結衣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（独立行政法人国立病院機構天竜病院児童精神科）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村瀬　修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（しずおか・子ども家庭プラットフォーム）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1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平野　明臣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000" dirty="0">
                <a:solidFill>
                  <a:srgbClr val="000000"/>
                </a:solidFill>
                <a:latin typeface="Domine"/>
                <a:ea typeface="ＭＳ ゴシック" panose="020B0609070205080204" pitchFamily="49" charset="-128"/>
                <a:cs typeface="Times New Roman" panose="02020603050405020304" pitchFamily="18" charset="0"/>
              </a:rPr>
              <a:t>（浜松市東障がい者相談支援センター）</a:t>
            </a:r>
            <a:endParaRPr lang="ja-JP" altLang="en-US" sz="105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8A981004-9441-472F-BE2D-D13F6F645D13}"/>
              </a:ext>
            </a:extLst>
          </p:cNvPr>
          <p:cNvSpPr/>
          <p:nvPr/>
        </p:nvSpPr>
        <p:spPr>
          <a:xfrm>
            <a:off x="112798" y="8457047"/>
            <a:ext cx="6632403" cy="5442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just" eaLnBrk="0" fontAlgn="base" hangingPunct="0"/>
            <a:r>
              <a:rPr lang="ja-JP" altLang="en-US" sz="1200" dirty="0">
                <a:solidFill>
                  <a:srgbClr val="FF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当法人の活動にご賛同くださいます方は</a:t>
            </a:r>
            <a:r>
              <a:rPr lang="ja-JP" altLang="en-US" sz="12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、下記アドレスまでメールをお送り下さい。</a:t>
            </a:r>
            <a:endParaRPr lang="en-US" altLang="ja-JP" sz="1200" dirty="0">
              <a:solidFill>
                <a:srgbClr val="000000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en-US" sz="12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en-US" sz="12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事務局よりご案内メールをお送り致します。　</a:t>
            </a:r>
            <a:r>
              <a:rPr lang="ja-JP" altLang="en-US" sz="1200" dirty="0">
                <a:solidFill>
                  <a:srgbClr val="000000"/>
                </a:solidFill>
                <a:latin typeface="Open Sans" panose="020B0606030504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メールアドレス　</a:t>
            </a:r>
            <a:r>
              <a:rPr lang="en-US" sz="1200" dirty="0">
                <a:solidFill>
                  <a:srgbClr val="000000"/>
                </a:solidFill>
                <a:latin typeface="Open Sans" panose="020B0606030504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info@npo-platform.com</a:t>
            </a:r>
            <a:endParaRPr lang="ja-JP" altLang="en-US" sz="12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CEC4A380-86BC-48D6-B6D7-29953B462CDC}"/>
              </a:ext>
            </a:extLst>
          </p:cNvPr>
          <p:cNvSpPr/>
          <p:nvPr/>
        </p:nvSpPr>
        <p:spPr>
          <a:xfrm>
            <a:off x="92853" y="9028508"/>
            <a:ext cx="663240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/>
          <a:lstStyle/>
          <a:p>
            <a:pPr algn="just" eaLnBrk="0" fontAlgn="base" hangingPunct="0"/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設立の趣旨にご賛同下さいます方は、会員として</a:t>
            </a:r>
            <a:r>
              <a:rPr 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にご入会いただければ幸いです。</a:t>
            </a:r>
            <a:endParaRPr lang="ja-JP" altLang="en-US" sz="12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現在は、</a:t>
            </a:r>
            <a:r>
              <a:rPr lang="ja-JP" altLang="en-US" sz="1200" dirty="0">
                <a:solidFill>
                  <a:srgbClr val="0000FF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サポート会員を積極的に募集</a:t>
            </a:r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しております。</a:t>
            </a:r>
            <a:endParaRPr lang="ja-JP" altLang="en-US" sz="1200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  <a:p>
            <a:pPr algn="just" eaLnBrk="0" fontAlgn="base" hangingPunct="0"/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詳しいご案内は</a:t>
            </a:r>
            <a:r>
              <a:rPr 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HP</a:t>
            </a:r>
            <a:r>
              <a:rPr lang="ja-JP" altLang="en-US" sz="12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を御覧ください　</a:t>
            </a:r>
            <a:r>
              <a:rPr lang="ja-JP" altLang="en-US" sz="1000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u="sng" dirty="0">
                <a:solidFill>
                  <a:srgbClr val="323B3E"/>
                </a:solidFill>
                <a:latin typeface="Jun 201"/>
                <a:ea typeface="ＭＳ 明朝" panose="02020609040205080304" pitchFamily="17" charset="-128"/>
                <a:cs typeface="Times New Roman" panose="02020603050405020304" pitchFamily="18" charset="0"/>
              </a:rPr>
              <a:t>https://www.npo-platform.com/</a:t>
            </a:r>
            <a:endParaRPr lang="ja-JP" altLang="en-US" sz="1000" u="sng" dirty="0">
              <a:solidFill>
                <a:srgbClr val="000000"/>
              </a:solidFill>
              <a:latin typeface="Domine"/>
              <a:ea typeface="ＭＳ 明朝" panose="02020609040205080304" pitchFamily="17" charset="-128"/>
              <a:cs typeface="Domine"/>
            </a:endParaRPr>
          </a:p>
        </p:txBody>
      </p:sp>
    </p:spTree>
    <p:extLst>
      <p:ext uri="{BB962C8B-B14F-4D97-AF65-F5344CB8AC3E}">
        <p14:creationId xmlns:p14="http://schemas.microsoft.com/office/powerpoint/2010/main" val="33796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379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C3-2020.7</dc:creator>
  <cp:lastModifiedBy>work05pc</cp:lastModifiedBy>
  <cp:revision>41</cp:revision>
  <cp:lastPrinted>2021-08-23T07:14:42Z</cp:lastPrinted>
  <dcterms:created xsi:type="dcterms:W3CDTF">2021-08-21T13:21:35Z</dcterms:created>
  <dcterms:modified xsi:type="dcterms:W3CDTF">2023-09-22T08:11:15Z</dcterms:modified>
</cp:coreProperties>
</file>